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87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AB1A47-3EA4-4566-A85E-FB55B81228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E0EEF4C-0818-4A03-BD86-4CF650A230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65F1D93-E38A-4CB9-A7BB-90A85BF6D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79AE1-0BE2-4FAF-A46E-3A12C1D26D6C}" type="datetimeFigureOut">
              <a:rPr lang="ru-RU" smtClean="0"/>
              <a:t>30.10.2023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8286B25-4AEC-4EB3-9F89-37D2A717D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81FBF46-2C4C-46AF-B0E0-6CBB4A4AD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90D3B-0E85-4470-B072-829DB8C23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7780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7A4EA6-9754-4DC7-923F-EE4BFFC94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8C743B3-3D84-4B99-A6F7-1936D3E676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79C135D-33D0-41E0-AE58-ECB69F995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79AE1-0BE2-4FAF-A46E-3A12C1D26D6C}" type="datetimeFigureOut">
              <a:rPr lang="ru-RU" smtClean="0"/>
              <a:t>30.10.2023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C062CFB-6E6E-44B4-AD65-BC173F650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819524B-CF64-4926-AD92-21676D571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90D3B-0E85-4470-B072-829DB8C23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9996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1EEAD1D-2A7B-4A47-9DA7-3372324518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6EFAC66-8A4B-4C51-9E13-D685B7CE94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6194C8F-CA0D-4C47-A42B-C7AA483BC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79AE1-0BE2-4FAF-A46E-3A12C1D26D6C}" type="datetimeFigureOut">
              <a:rPr lang="ru-RU" smtClean="0"/>
              <a:t>30.10.2023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5AB7478-8D95-45BF-9CB0-2294ED901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EFDD037-1DFA-4B2D-97E2-35EC16E97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90D3B-0E85-4470-B072-829DB8C23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8612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E35015-023C-47C4-9D9D-70926A337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62AA347-A4A8-464E-A7AB-1C9D4E6BA2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8BFBF9F-A4A0-48FD-A3FD-B6114302F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79AE1-0BE2-4FAF-A46E-3A12C1D26D6C}" type="datetimeFigureOut">
              <a:rPr lang="ru-RU" smtClean="0"/>
              <a:t>30.10.2023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02E21A8-4137-491A-8D10-EB8A63F68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DD62DDF-DB41-479A-A1EF-E5D02C645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90D3B-0E85-4470-B072-829DB8C23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214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9371B4-7C97-4489-9434-25A3786F5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A671F1B-311C-4A36-9F36-C571270B9D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B9ABD9B-A988-4A1E-A666-27C580A35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79AE1-0BE2-4FAF-A46E-3A12C1D26D6C}" type="datetimeFigureOut">
              <a:rPr lang="ru-RU" smtClean="0"/>
              <a:t>30.10.2023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FAFD959-3CBA-4193-B022-418C2BEFC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550EEF7-18ED-43F3-8CD2-2180AE782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90D3B-0E85-4470-B072-829DB8C23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6097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FAAA81-FD45-40A4-8443-78219F62F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7669DF7-E34F-4188-936D-D4F7319B02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5903776-B87B-44B1-ACAF-CDDA8049D9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034F23F-41AB-4281-9789-B80BBA9DE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79AE1-0BE2-4FAF-A46E-3A12C1D26D6C}" type="datetimeFigureOut">
              <a:rPr lang="ru-RU" smtClean="0"/>
              <a:t>30.10.2023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24757B5-DACA-4AF1-8234-4E7BEEFE0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6F569DE-8D13-4F68-8A26-C0A422CEE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90D3B-0E85-4470-B072-829DB8C23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3369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C223C1-7976-4EEF-AA64-093FAF001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E231C86-C09C-4D59-9522-FAF59ED5A1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7935187-13FD-4CF4-8AD5-8B64D2A184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338FF75-7462-40F6-ABB7-45C02800BA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D10FC3D-9AD6-44BF-98D4-D5024DC8ED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ABAE472-C7AC-4FE3-AA92-1930A0AED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79AE1-0BE2-4FAF-A46E-3A12C1D26D6C}" type="datetimeFigureOut">
              <a:rPr lang="ru-RU" smtClean="0"/>
              <a:t>30.10.2023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AEE3C76F-D87A-443E-8EBB-4B5AE1120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D35640C6-6D41-4B91-8725-5DD3F248D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90D3B-0E85-4470-B072-829DB8C23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4798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63242D-CA15-4099-B4F7-24FAC8374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86F24B3-C71B-4EC8-B440-6F4A23FBFC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79AE1-0BE2-4FAF-A46E-3A12C1D26D6C}" type="datetimeFigureOut">
              <a:rPr lang="ru-RU" smtClean="0"/>
              <a:t>30.10.2023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DE4EA62-AEAE-4581-8CAA-97594CD87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295D133-B51C-4A11-8E40-CE1BA416A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90D3B-0E85-4470-B072-829DB8C23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7345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E439571-255A-432E-97BE-E4AC28557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79AE1-0BE2-4FAF-A46E-3A12C1D26D6C}" type="datetimeFigureOut">
              <a:rPr lang="ru-RU" smtClean="0"/>
              <a:t>30.10.2023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57EC42A-D779-474F-998C-450A7D4EE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8D1EA83-C6EE-421D-9234-6F8EE54EB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90D3B-0E85-4470-B072-829DB8C23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2552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03E830-4564-4743-95A5-9FB4ADA5C1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2EA256F-84EC-4EB2-86E1-3739C968CC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D4949C5-ADAB-4D79-A808-417F40ED23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6FFFA56-6E64-47FF-B4B3-6BB4C053B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79AE1-0BE2-4FAF-A46E-3A12C1D26D6C}" type="datetimeFigureOut">
              <a:rPr lang="ru-RU" smtClean="0"/>
              <a:t>30.10.2023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0425182-0B43-4E41-85B6-DA0A9868A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5530105-C015-4785-B59E-826F0D2CD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90D3B-0E85-4470-B072-829DB8C23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8384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C83FD6-2171-4CFE-A4FB-8F18B9A91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0C6134F-C493-4CEA-9B40-A78DB48D64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A337435-F0C1-4278-A38F-F26CAB1C79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E51D0E5-6D7F-4ADA-83F7-B1D2724B3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79AE1-0BE2-4FAF-A46E-3A12C1D26D6C}" type="datetimeFigureOut">
              <a:rPr lang="ru-RU" smtClean="0"/>
              <a:t>30.10.2023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DEC9F6B-46F8-4E4A-AC5B-320724DF1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4931F67-A531-4A13-8AB2-9926845BD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90D3B-0E85-4470-B072-829DB8C23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2683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CE329E-26C8-4D81-A9A4-63D3293D66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D761D7E-27B4-4FE3-9895-FD621ACB79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0E951EA-5FFE-47D4-A0BC-B6CEAE318B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79AE1-0BE2-4FAF-A46E-3A12C1D26D6C}" type="datetimeFigureOut">
              <a:rPr lang="ru-RU" smtClean="0"/>
              <a:t>30.10.2023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C42A99C-532B-4567-922C-88939D4C84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518B1B6-9DE3-4F33-A39F-D784FAB046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990D3B-0E85-4470-B072-829DB8C236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4449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F3D0C49-AE57-43C2-B378-F3B91D40E5FA}"/>
              </a:ext>
            </a:extLst>
          </p:cNvPr>
          <p:cNvSpPr txBox="1"/>
          <p:nvPr/>
        </p:nvSpPr>
        <p:spPr>
          <a:xfrm>
            <a:off x="370778" y="227699"/>
            <a:ext cx="11538724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57188" algn="just"/>
            <a:r>
              <a:rPr lang="ru-RU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Совокупный показатель безработицы и потенциальной рабочей силы</a:t>
            </a:r>
            <a:r>
              <a:rPr lang="ru-RU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– отношение суммы численности безработных и потенциальной рабочей силы к расширенной концепции рабочей силы, рассчитанное в процентах. </a:t>
            </a:r>
          </a:p>
          <a:p>
            <a:pPr indent="357188" algn="just"/>
            <a:endParaRPr lang="ru-RU" sz="28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357188" algn="just"/>
            <a:r>
              <a:rPr lang="ru-RU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Расширенная концепция рабочей силы</a:t>
            </a:r>
            <a:r>
              <a:rPr lang="ru-RU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включает в себя:</a:t>
            </a:r>
          </a:p>
          <a:p>
            <a:pPr marL="457200" indent="-457200" algn="just">
              <a:buFontTx/>
              <a:buChar char="-"/>
            </a:pPr>
            <a:r>
              <a:rPr lang="ru-RU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занятых, </a:t>
            </a:r>
          </a:p>
          <a:p>
            <a:pPr marL="457200" indent="-457200" algn="just">
              <a:buFontTx/>
              <a:buChar char="-"/>
            </a:pPr>
            <a:r>
              <a:rPr lang="ru-RU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безработных,</a:t>
            </a:r>
          </a:p>
          <a:p>
            <a:pPr marL="457200" indent="-457200" algn="just">
              <a:buFontTx/>
              <a:buChar char="-"/>
            </a:pPr>
            <a:r>
              <a:rPr lang="ru-RU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потенциальную рабочую силу.</a:t>
            </a:r>
          </a:p>
          <a:p>
            <a:pPr marL="457200" indent="-457200" algn="just">
              <a:buFontTx/>
              <a:buChar char="-"/>
            </a:pPr>
            <a:endParaRPr lang="ru-RU" sz="2800" dirty="0">
              <a:latin typeface="Arial" panose="020B0604020202020204" pitchFamily="34" charset="0"/>
            </a:endParaRPr>
          </a:p>
          <a:p>
            <a:pPr indent="357188" algn="just"/>
            <a:r>
              <a:rPr lang="ru-RU" sz="2800" b="1" dirty="0">
                <a:latin typeface="Arial" panose="020B0604020202020204" pitchFamily="34" charset="0"/>
              </a:rPr>
              <a:t>Потенциальная рабочая сила </a:t>
            </a:r>
            <a:r>
              <a:rPr lang="ru-RU" sz="2800" dirty="0">
                <a:latin typeface="Arial" panose="020B0604020202020204" pitchFamily="34" charset="0"/>
              </a:rPr>
              <a:t>– незанятые лица, которые выражают заинтересованность в получении работы за оплату или прибыль, однако сложившиеся условия ограничивают их активные поиски работы или их готовность приступить к работе.</a:t>
            </a:r>
          </a:p>
        </p:txBody>
      </p:sp>
    </p:spTree>
    <p:extLst>
      <p:ext uri="{BB962C8B-B14F-4D97-AF65-F5344CB8AC3E}">
        <p14:creationId xmlns:p14="http://schemas.microsoft.com/office/powerpoint/2010/main" val="2881126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28AE530-EF6F-48B9-9D54-E570CA0019AE}"/>
              </a:ext>
            </a:extLst>
          </p:cNvPr>
          <p:cNvSpPr txBox="1"/>
          <p:nvPr/>
        </p:nvSpPr>
        <p:spPr>
          <a:xfrm>
            <a:off x="108409" y="0"/>
            <a:ext cx="12083591" cy="7023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450215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Arial" panose="020B0604020202020204" pitchFamily="34" charset="0"/>
              </a:rPr>
              <a:t>Задача 1. В таблице приведены данные, характеризующие рабочую силу и недоиспользование рабочей силы населения России в трудовом возрасте.</a:t>
            </a: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BC3677D0-0291-4A6A-8745-A774AE3524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7678737"/>
              </p:ext>
            </p:extLst>
          </p:nvPr>
        </p:nvGraphicFramePr>
        <p:xfrm>
          <a:off x="347844" y="873517"/>
          <a:ext cx="11633622" cy="570645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452756">
                  <a:extLst>
                    <a:ext uri="{9D8B030D-6E8A-4147-A177-3AD203B41FA5}">
                      <a16:colId xmlns:a16="http://schemas.microsoft.com/office/drawing/2014/main" val="3362138494"/>
                    </a:ext>
                  </a:extLst>
                </a:gridCol>
                <a:gridCol w="1025838">
                  <a:extLst>
                    <a:ext uri="{9D8B030D-6E8A-4147-A177-3AD203B41FA5}">
                      <a16:colId xmlns:a16="http://schemas.microsoft.com/office/drawing/2014/main" val="3016084959"/>
                    </a:ext>
                  </a:extLst>
                </a:gridCol>
                <a:gridCol w="1025838">
                  <a:extLst>
                    <a:ext uri="{9D8B030D-6E8A-4147-A177-3AD203B41FA5}">
                      <a16:colId xmlns:a16="http://schemas.microsoft.com/office/drawing/2014/main" val="3064351367"/>
                    </a:ext>
                  </a:extLst>
                </a:gridCol>
                <a:gridCol w="1025838">
                  <a:extLst>
                    <a:ext uri="{9D8B030D-6E8A-4147-A177-3AD203B41FA5}">
                      <a16:colId xmlns:a16="http://schemas.microsoft.com/office/drawing/2014/main" val="2515825702"/>
                    </a:ext>
                  </a:extLst>
                </a:gridCol>
                <a:gridCol w="1025838">
                  <a:extLst>
                    <a:ext uri="{9D8B030D-6E8A-4147-A177-3AD203B41FA5}">
                      <a16:colId xmlns:a16="http://schemas.microsoft.com/office/drawing/2014/main" val="948958979"/>
                    </a:ext>
                  </a:extLst>
                </a:gridCol>
                <a:gridCol w="1025838">
                  <a:extLst>
                    <a:ext uri="{9D8B030D-6E8A-4147-A177-3AD203B41FA5}">
                      <a16:colId xmlns:a16="http://schemas.microsoft.com/office/drawing/2014/main" val="652107278"/>
                    </a:ext>
                  </a:extLst>
                </a:gridCol>
                <a:gridCol w="1025838">
                  <a:extLst>
                    <a:ext uri="{9D8B030D-6E8A-4147-A177-3AD203B41FA5}">
                      <a16:colId xmlns:a16="http://schemas.microsoft.com/office/drawing/2014/main" val="966306997"/>
                    </a:ext>
                  </a:extLst>
                </a:gridCol>
                <a:gridCol w="1025838">
                  <a:extLst>
                    <a:ext uri="{9D8B030D-6E8A-4147-A177-3AD203B41FA5}">
                      <a16:colId xmlns:a16="http://schemas.microsoft.com/office/drawing/2014/main" val="2890780941"/>
                    </a:ext>
                  </a:extLst>
                </a:gridCol>
              </a:tblGrid>
              <a:tr h="410173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Показатель, единица измерения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2010 г.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2015 г.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2016 г.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2017 г.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2018 г.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2019 г.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2020 г.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extLst>
                  <a:ext uri="{0D108BD9-81ED-4DB2-BD59-A6C34878D82A}">
                    <a16:rowId xmlns:a16="http://schemas.microsoft.com/office/drawing/2014/main" val="1853014255"/>
                  </a:ext>
                </a:extLst>
              </a:tr>
              <a:tr h="52894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Численность населения в трудоспособном возрасте, тыс. чел.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111533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110226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121561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121063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extLst>
                  <a:ext uri="{0D108BD9-81ED-4DB2-BD59-A6C34878D82A}">
                    <a16:rowId xmlns:a16="http://schemas.microsoft.com/office/drawing/2014/main" val="916970308"/>
                  </a:ext>
                </a:extLst>
              </a:tr>
              <a:tr h="396704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Численность рабочей силы, тыс. чел.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75478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76588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75398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74923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extLst>
                  <a:ext uri="{0D108BD9-81ED-4DB2-BD59-A6C34878D82A}">
                    <a16:rowId xmlns:a16="http://schemas.microsoft.com/office/drawing/2014/main" val="760403963"/>
                  </a:ext>
                </a:extLst>
              </a:tr>
              <a:tr h="264469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Численность занятых, тыс. чел.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72324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72393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72532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71933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extLst>
                  <a:ext uri="{0D108BD9-81ED-4DB2-BD59-A6C34878D82A}">
                    <a16:rowId xmlns:a16="http://schemas.microsoft.com/office/drawing/2014/main" val="4232016965"/>
                  </a:ext>
                </a:extLst>
              </a:tr>
              <a:tr h="396704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Численность безработных, тыс. чел.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5544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4243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3969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3658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4321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extLst>
                  <a:ext uri="{0D108BD9-81ED-4DB2-BD59-A6C34878D82A}">
                    <a16:rowId xmlns:a16="http://schemas.microsoft.com/office/drawing/2014/main" val="2313305520"/>
                  </a:ext>
                </a:extLst>
              </a:tr>
              <a:tr h="52894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Численность потенциальной рабочей силы, тыс. чел.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1731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1203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1573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extLst>
                  <a:ext uri="{0D108BD9-81ED-4DB2-BD59-A6C34878D82A}">
                    <a16:rowId xmlns:a16="http://schemas.microsoft.com/office/drawing/2014/main" val="3448652387"/>
                  </a:ext>
                </a:extLst>
              </a:tr>
              <a:tr h="582003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Численность безработных с учетом потенциальной рабочей силы, тыс. чел.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5607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4758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5980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extLst>
                  <a:ext uri="{0D108BD9-81ED-4DB2-BD59-A6C34878D82A}">
                    <a16:rowId xmlns:a16="http://schemas.microsoft.com/office/drawing/2014/main" val="3214182117"/>
                  </a:ext>
                </a:extLst>
              </a:tr>
              <a:tr h="52894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Расширенная концепция рабочей силы, тыс. чел.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77931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77412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extLst>
                  <a:ext uri="{0D108BD9-81ED-4DB2-BD59-A6C34878D82A}">
                    <a16:rowId xmlns:a16="http://schemas.microsoft.com/office/drawing/2014/main" val="1200604208"/>
                  </a:ext>
                </a:extLst>
              </a:tr>
              <a:tr h="528940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Лица, не входящие в состав рабочей силы, тыс. чел.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34187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45276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45066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45916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extLst>
                  <a:ext uri="{0D108BD9-81ED-4DB2-BD59-A6C34878D82A}">
                    <a16:rowId xmlns:a16="http://schemas.microsoft.com/office/drawing/2014/main" val="1433904785"/>
                  </a:ext>
                </a:extLst>
              </a:tr>
              <a:tr h="264469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Уровень участия в рабочей силе, %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extLst>
                  <a:ext uri="{0D108BD9-81ED-4DB2-BD59-A6C34878D82A}">
                    <a16:rowId xmlns:a16="http://schemas.microsoft.com/office/drawing/2014/main" val="4198000405"/>
                  </a:ext>
                </a:extLst>
              </a:tr>
              <a:tr h="264469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Уровень занятости, %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extLst>
                  <a:ext uri="{0D108BD9-81ED-4DB2-BD59-A6C34878D82A}">
                    <a16:rowId xmlns:a16="http://schemas.microsoft.com/office/drawing/2014/main" val="2924593004"/>
                  </a:ext>
                </a:extLst>
              </a:tr>
              <a:tr h="271037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Уровень безработицы, %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extLst>
                  <a:ext uri="{0D108BD9-81ED-4DB2-BD59-A6C34878D82A}">
                    <a16:rowId xmlns:a16="http://schemas.microsoft.com/office/drawing/2014/main" val="2296009915"/>
                  </a:ext>
                </a:extLst>
              </a:tr>
              <a:tr h="661174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Совокупный показатель уровня безработицы и потенциальной рабочей силы, %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798" marR="44798" marT="0" marB="0" anchor="ctr"/>
                </a:tc>
                <a:extLst>
                  <a:ext uri="{0D108BD9-81ED-4DB2-BD59-A6C34878D82A}">
                    <a16:rowId xmlns:a16="http://schemas.microsoft.com/office/drawing/2014/main" val="7193477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708601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305</Words>
  <Application>Microsoft Office PowerPoint</Application>
  <PresentationFormat>Широкоэкранный</PresentationFormat>
  <Paragraphs>113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Юрий Скрипниченко</dc:creator>
  <cp:lastModifiedBy>Юрий Скрипниченко</cp:lastModifiedBy>
  <cp:revision>3</cp:revision>
  <dcterms:created xsi:type="dcterms:W3CDTF">2023-10-30T08:50:26Z</dcterms:created>
  <dcterms:modified xsi:type="dcterms:W3CDTF">2023-10-30T09:09:00Z</dcterms:modified>
</cp:coreProperties>
</file>